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2" r:id="rId1"/>
  </p:sldMasterIdLst>
  <p:notesMasterIdLst>
    <p:notesMasterId r:id="rId16"/>
  </p:notesMasterIdLst>
  <p:sldIdLst>
    <p:sldId id="284" r:id="rId2"/>
    <p:sldId id="473" r:id="rId3"/>
    <p:sldId id="287" r:id="rId4"/>
    <p:sldId id="537" r:id="rId5"/>
    <p:sldId id="276" r:id="rId6"/>
    <p:sldId id="277" r:id="rId7"/>
    <p:sldId id="538" r:id="rId8"/>
    <p:sldId id="539" r:id="rId9"/>
    <p:sldId id="540" r:id="rId10"/>
    <p:sldId id="541" r:id="rId11"/>
    <p:sldId id="542" r:id="rId12"/>
    <p:sldId id="531" r:id="rId13"/>
    <p:sldId id="278" r:id="rId14"/>
    <p:sldId id="536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anose="020B0503030101060003" pitchFamily="34" charset="77"/>
      <p:regular r:id="rId21"/>
      <p:bold r:id="rId22"/>
      <p:italic r:id="rId23"/>
      <p:boldItalic r:id="rId24"/>
    </p:embeddedFont>
    <p:embeddedFont>
      <p:font typeface="Sniglet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77480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5"/>
    <p:restoredTop sz="76849" autoAdjust="0"/>
  </p:normalViewPr>
  <p:slideViewPr>
    <p:cSldViewPr snapToGrid="0" snapToObjects="1">
      <p:cViewPr varScale="1">
        <p:scale>
          <a:sx n="150" d="100"/>
          <a:sy n="150" d="100"/>
        </p:scale>
        <p:origin x="1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90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6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17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36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78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562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87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481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73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27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3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69A30-639B-470E-9171-DDBF64679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7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19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36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0109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current/spring-framework-reference/testing.html#testing-introdu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pring.io/spring-security/site/docs/current/reference/html5/#test-mockmv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00676" y="1786259"/>
            <a:ext cx="8229011" cy="63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Lesson 23 – Integration Testing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6188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AFA9-6E28-7E4E-9D5E-7713710E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Spring Boot Integration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E5A37-2515-4644-A17B-441FDD78C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Spring Boot Testing deps</a:t>
            </a:r>
          </a:p>
          <a:p>
            <a:r>
              <a:rPr lang="en-UA" dirty="0"/>
              <a:t>Layered testing:</a:t>
            </a:r>
          </a:p>
          <a:p>
            <a:pPr lvl="1"/>
            <a:r>
              <a:rPr lang="en-GB" dirty="0"/>
              <a:t>DB layer</a:t>
            </a:r>
          </a:p>
          <a:p>
            <a:pPr lvl="1"/>
            <a:r>
              <a:rPr lang="en-GB" dirty="0" err="1"/>
              <a:t>MockMvc</a:t>
            </a:r>
            <a:r>
              <a:rPr lang="en-GB" dirty="0"/>
              <a:t> layer</a:t>
            </a:r>
          </a:p>
          <a:p>
            <a:pPr lvl="1"/>
            <a:r>
              <a:rPr lang="en-GB" dirty="0"/>
              <a:t>REST layer</a:t>
            </a:r>
          </a:p>
          <a:p>
            <a:pPr lvl="1"/>
            <a:r>
              <a:rPr lang="en-GB" dirty="0"/>
              <a:t>Security tests</a:t>
            </a:r>
            <a:endParaRPr lang="en-UA" dirty="0"/>
          </a:p>
          <a:p>
            <a:pPr marL="114300" indent="0">
              <a:buNone/>
            </a:pPr>
            <a:endParaRPr lang="en-UA" dirty="0"/>
          </a:p>
          <a:p>
            <a:pPr lvl="1"/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EA9FB-211E-D54A-B7C9-EEF81AABDC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F20E2-BEE2-1647-B178-0A9D183C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366" y="1155689"/>
            <a:ext cx="4187634" cy="314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2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E91-5DCD-E94F-82FE-B2639252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4F872-E415-1747-8A5D-0224B92D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A" sz="11500" dirty="0"/>
              <a:t>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97E1-8826-F442-A84C-8C8AC1F95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39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3CB6-D95B-F749-A982-55DDF920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Homework task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76483-2229-AC4B-BA7B-1948FD6D4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450200" cy="3552300"/>
          </a:xfrm>
        </p:spPr>
        <p:txBody>
          <a:bodyPr/>
          <a:lstStyle/>
          <a:p>
            <a:r>
              <a:rPr lang="en-UA" dirty="0"/>
              <a:t>Cover existing fucntional by integration tests:</a:t>
            </a:r>
          </a:p>
          <a:p>
            <a:pPr lvl="1"/>
            <a:r>
              <a:rPr lang="en-UA" dirty="0">
                <a:solidFill>
                  <a:schemeClr val="tx1"/>
                </a:solidFill>
              </a:rPr>
              <a:t>d</a:t>
            </a:r>
            <a:r>
              <a:rPr lang="en-GB" dirty="0">
                <a:solidFill>
                  <a:schemeClr val="tx1"/>
                </a:solidFill>
              </a:rPr>
              <a:t>o</a:t>
            </a:r>
            <a:r>
              <a:rPr lang="en-UA" dirty="0">
                <a:solidFill>
                  <a:schemeClr val="tx1"/>
                </a:solidFill>
              </a:rPr>
              <a:t>ntext dependent test</a:t>
            </a:r>
          </a:p>
          <a:p>
            <a:pPr lvl="1"/>
            <a:r>
              <a:rPr lang="en-UA" dirty="0">
                <a:solidFill>
                  <a:schemeClr val="tx1"/>
                </a:solidFill>
              </a:rPr>
              <a:t>DB test</a:t>
            </a:r>
          </a:p>
          <a:p>
            <a:pPr lvl="1"/>
            <a:r>
              <a:rPr lang="en-UA" dirty="0">
                <a:solidFill>
                  <a:schemeClr val="tx1"/>
                </a:solidFill>
              </a:rPr>
              <a:t>WebMvc test</a:t>
            </a:r>
          </a:p>
          <a:p>
            <a:r>
              <a:rPr lang="en-GB" dirty="0">
                <a:solidFill>
                  <a:schemeClr val="tx1"/>
                </a:solidFill>
              </a:rPr>
              <a:t>R</a:t>
            </a:r>
            <a:r>
              <a:rPr lang="en-UA" dirty="0">
                <a:solidFill>
                  <a:schemeClr val="tx1"/>
                </a:solidFill>
              </a:rPr>
              <a:t>each 100% coverage</a:t>
            </a:r>
            <a:r>
              <a:rPr lang="en-UA" dirty="0">
                <a:solidFill>
                  <a:schemeClr val="accent3"/>
                </a:solidFill>
              </a:rPr>
              <a:t>*</a:t>
            </a:r>
          </a:p>
          <a:p>
            <a:endParaRPr lang="en-UA" dirty="0"/>
          </a:p>
          <a:p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C408-9B56-3A4F-B531-BDC860AE2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7363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15E1A-46B5-A14B-8EFD-F37237DBF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307325" cy="3552300"/>
          </a:xfrm>
        </p:spPr>
        <p:txBody>
          <a:bodyPr/>
          <a:lstStyle/>
          <a:p>
            <a:r>
              <a:rPr lang="en-GB" dirty="0" err="1"/>
              <a:t>Baeldung</a:t>
            </a:r>
            <a:r>
              <a:rPr lang="en-GB" dirty="0"/>
              <a:t> + Keyword Search</a:t>
            </a:r>
          </a:p>
          <a:p>
            <a:r>
              <a:rPr lang="en-GB" dirty="0">
                <a:hlinkClick r:id="rId3"/>
              </a:rPr>
              <a:t>https://docs.spring.io/spring-framework/docs/current/spring-framework-reference/testing.html#testing-introduction</a:t>
            </a:r>
            <a:endParaRPr lang="en-GB" dirty="0"/>
          </a:p>
          <a:p>
            <a:r>
              <a:rPr lang="en-GB" dirty="0">
                <a:hlinkClick r:id="rId4"/>
              </a:rPr>
              <a:t>https://docs.spring.io/spring-security/site/docs/current/reference/html5/#test-mockmvc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BE964-F424-5446-96F5-29B2D332A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48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lt1"/>
                </a:solidFill>
              </a:rPr>
              <a:t>Any Q</a:t>
            </a:r>
            <a:r>
              <a:rPr lang="en" sz="4800" b="1" dirty="0">
                <a:solidFill>
                  <a:schemeClr val="lt1"/>
                </a:solidFill>
              </a:rPr>
              <a:t>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Or f</a:t>
            </a:r>
            <a:r>
              <a:rPr lang="en" sz="2400" dirty="0" err="1">
                <a:solidFill>
                  <a:schemeClr val="lt1"/>
                </a:solidFill>
              </a:rPr>
              <a:t>ind</a:t>
            </a:r>
            <a:r>
              <a:rPr lang="en" sz="2400" dirty="0">
                <a:solidFill>
                  <a:schemeClr val="lt1"/>
                </a:solidFill>
              </a:rPr>
              <a:t>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>
                <a:solidFill>
                  <a:schemeClr val="lt1"/>
                </a:solidFill>
              </a:rPr>
              <a:t>	@</a:t>
            </a:r>
            <a:r>
              <a:rPr lang="en-US" dirty="0" err="1">
                <a:solidFill>
                  <a:schemeClr val="lt1"/>
                </a:solidFill>
              </a:rPr>
              <a:t>Vasya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3B089-79F6-A142-8486-D73651C05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01956"/>
            <a:ext cx="3809524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D966F-558E-8247-82F1-8887F5F0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43550-B76A-1444-97B0-021C5312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A" dirty="0"/>
              <a:t>Remember Testing Pyramid</a:t>
            </a:r>
          </a:p>
          <a:p>
            <a:r>
              <a:rPr lang="en-UA" dirty="0"/>
              <a:t>Mockito</a:t>
            </a:r>
          </a:p>
          <a:p>
            <a:pPr lvl="1"/>
            <a:r>
              <a:rPr lang="en-GB" dirty="0"/>
              <a:t>why we need too use it?</a:t>
            </a:r>
          </a:p>
          <a:p>
            <a:pPr lvl="1"/>
            <a:r>
              <a:rPr lang="en-GB" dirty="0"/>
              <a:t>mock types</a:t>
            </a:r>
          </a:p>
          <a:p>
            <a:pPr lvl="1"/>
            <a:r>
              <a:rPr lang="en-GB" dirty="0"/>
              <a:t>examples</a:t>
            </a:r>
          </a:p>
          <a:p>
            <a:r>
              <a:rPr lang="en-GB" dirty="0"/>
              <a:t>Integration Testing</a:t>
            </a:r>
          </a:p>
          <a:p>
            <a:pPr lvl="1"/>
            <a:r>
              <a:rPr lang="en-GB" dirty="0"/>
              <a:t>concept</a:t>
            </a:r>
          </a:p>
          <a:p>
            <a:r>
              <a:rPr lang="en-UA" dirty="0"/>
              <a:t>Spring Boot Integration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B57B8-4122-164F-BD91-62C8C48B1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3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3283-F1A2-B342-B81D-50982AE3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99" y="358388"/>
            <a:ext cx="7208153" cy="857400"/>
          </a:xfrm>
        </p:spPr>
        <p:txBody>
          <a:bodyPr/>
          <a:lstStyle/>
          <a:p>
            <a:r>
              <a:rPr lang="en-US" dirty="0"/>
              <a:t>Testing levels aka “Testing Pyramid”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F7E7-F6E5-A546-A28C-78299FC99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7BBCA-D9B3-AD42-B3FD-117B48CD9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Google Shape;586;p20">
            <a:extLst>
              <a:ext uri="{FF2B5EF4-FFF2-40B4-BE49-F238E27FC236}">
                <a16:creationId xmlns:a16="http://schemas.microsoft.com/office/drawing/2014/main" id="{6FEF583E-233C-A44E-92D6-3A77D47F80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9937" y="1790098"/>
            <a:ext cx="3954500" cy="313572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0;p20">
            <a:extLst>
              <a:ext uri="{FF2B5EF4-FFF2-40B4-BE49-F238E27FC236}">
                <a16:creationId xmlns:a16="http://schemas.microsoft.com/office/drawing/2014/main" id="{5301414F-94E9-0749-A6B7-232DCA8EF4EB}"/>
              </a:ext>
            </a:extLst>
          </p:cNvPr>
          <p:cNvSpPr/>
          <p:nvPr/>
        </p:nvSpPr>
        <p:spPr>
          <a:xfrm>
            <a:off x="3737211" y="1290405"/>
            <a:ext cx="1297075" cy="964784"/>
          </a:xfrm>
          <a:prstGeom prst="cloudCallout">
            <a:avLst>
              <a:gd name="adj1" fmla="val -29738"/>
              <a:gd name="adj2" fmla="val 92367"/>
            </a:avLst>
          </a:pr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niglet"/>
                <a:ea typeface="Sniglet"/>
                <a:cs typeface="Sniglet"/>
                <a:sym typeface="Sniglet"/>
              </a:rPr>
              <a:t>Manual Testing</a:t>
            </a:r>
            <a:endParaRPr b="1">
              <a:latin typeface="Sniglet"/>
              <a:ea typeface="Sniglet"/>
              <a:cs typeface="Sniglet"/>
              <a:sym typeface="Sniglet"/>
            </a:endParaRPr>
          </a:p>
        </p:txBody>
      </p:sp>
      <p:cxnSp>
        <p:nvCxnSpPr>
          <p:cNvPr id="10" name="Google Shape;592;p20">
            <a:extLst>
              <a:ext uri="{FF2B5EF4-FFF2-40B4-BE49-F238E27FC236}">
                <a16:creationId xmlns:a16="http://schemas.microsoft.com/office/drawing/2014/main" id="{736F1E02-6984-1340-8D31-DC3BB12FE0C0}"/>
              </a:ext>
            </a:extLst>
          </p:cNvPr>
          <p:cNvCxnSpPr>
            <a:cxnSpLocks/>
          </p:cNvCxnSpPr>
          <p:nvPr/>
        </p:nvCxnSpPr>
        <p:spPr>
          <a:xfrm>
            <a:off x="5510024" y="1425388"/>
            <a:ext cx="0" cy="281744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" name="Google Shape;593;p20">
            <a:extLst>
              <a:ext uri="{FF2B5EF4-FFF2-40B4-BE49-F238E27FC236}">
                <a16:creationId xmlns:a16="http://schemas.microsoft.com/office/drawing/2014/main" id="{4EA6378F-9927-6546-AD5C-E81FA2194A62}"/>
              </a:ext>
            </a:extLst>
          </p:cNvPr>
          <p:cNvSpPr txBox="1"/>
          <p:nvPr/>
        </p:nvSpPr>
        <p:spPr>
          <a:xfrm>
            <a:off x="5395256" y="1476148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 $$$$</a:t>
            </a:r>
            <a:endParaRPr dirty="0"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" name="Google Shape;594;p20">
            <a:extLst>
              <a:ext uri="{FF2B5EF4-FFF2-40B4-BE49-F238E27FC236}">
                <a16:creationId xmlns:a16="http://schemas.microsoft.com/office/drawing/2014/main" id="{A3DB8833-84ED-324F-8EED-717BE24CB08D}"/>
              </a:ext>
            </a:extLst>
          </p:cNvPr>
          <p:cNvSpPr txBox="1"/>
          <p:nvPr/>
        </p:nvSpPr>
        <p:spPr>
          <a:xfrm>
            <a:off x="5528274" y="3930535"/>
            <a:ext cx="682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Sniglet"/>
                <a:ea typeface="Sniglet"/>
                <a:cs typeface="Sniglet"/>
                <a:sym typeface="Sniglet"/>
              </a:rPr>
              <a:t>$</a:t>
            </a:r>
            <a:endParaRPr>
              <a:solidFill>
                <a:srgbClr val="4A86E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80894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EA4664-8D7C-8940-A879-FF3EF15F6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A" dirty="0"/>
              <a:t>Mocking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EADAA-2CC7-B143-A831-B80A119AB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97413"/>
            <a:ext cx="549275" cy="3127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702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5B5A-C0F7-4842-96E0-DFD287EC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Mock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F2B69-7935-6C49-B86B-D8ADD8719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37" y="1373588"/>
            <a:ext cx="5977563" cy="3683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552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" dirty="0"/>
              <a:t>Mocking libraries…</a:t>
            </a:r>
            <a:endParaRPr dirty="0"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52" y="2051239"/>
            <a:ext cx="3226200" cy="16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60700"/>
            <a:ext cx="3999900" cy="199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18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257D-2AB6-0541-AE8E-7DED8219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Mock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BBBD-8787-8F4F-9143-BCA08A40E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Stub – do nothing</a:t>
            </a:r>
          </a:p>
          <a:p>
            <a:r>
              <a:rPr lang="en-GB" dirty="0"/>
              <a:t>Mock – perform mocked operations</a:t>
            </a:r>
          </a:p>
          <a:p>
            <a:r>
              <a:rPr lang="en-GB" dirty="0"/>
              <a:t>Spy – real object with mocked operations</a:t>
            </a:r>
            <a:endParaRPr lang="en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2A2C-BF36-C641-BCCD-DE4F643047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203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E91-5DCD-E94F-82FE-B2639252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4F872-E415-1747-8A5D-0224B92D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A" sz="11500" dirty="0"/>
              <a:t>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097E1-8826-F442-A84C-8C8AC1F957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87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BC62-9A54-1949-BB39-43285BDB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Integration Testing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7EE2E-B99F-0942-9A81-1A63D6A53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F68C9-25AA-414A-8CFE-77EE5264D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326BA-5DA6-CA43-8408-58173A52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68" y="1398495"/>
            <a:ext cx="3776263" cy="355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70043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199</Words>
  <Application>Microsoft Macintosh PowerPoint</Application>
  <PresentationFormat>On-screen Show (16:9)</PresentationFormat>
  <Paragraphs>62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Sniglet</vt:lpstr>
      <vt:lpstr>Raleway</vt:lpstr>
      <vt:lpstr>Lato</vt:lpstr>
      <vt:lpstr>Arial</vt:lpstr>
      <vt:lpstr>Antonio template</vt:lpstr>
      <vt:lpstr>Lesson 23 – Integration Testing</vt:lpstr>
      <vt:lpstr>Lesson Goals</vt:lpstr>
      <vt:lpstr>Testing levels aka “Testing Pyramid”</vt:lpstr>
      <vt:lpstr>Mocking</vt:lpstr>
      <vt:lpstr>Mock Concept</vt:lpstr>
      <vt:lpstr>Mocking libraries…</vt:lpstr>
      <vt:lpstr>Mock Types</vt:lpstr>
      <vt:lpstr>Example</vt:lpstr>
      <vt:lpstr>Integration Testing Concept</vt:lpstr>
      <vt:lpstr>Spring Boot Integration Testing</vt:lpstr>
      <vt:lpstr>Example</vt:lpstr>
      <vt:lpstr>Homework task</vt:lpstr>
      <vt:lpstr>Literature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 – Intro to Web, Servlet API</dc:title>
  <dc:creator>Vasya Rudas</dc:creator>
  <cp:lastModifiedBy>Vasya Rudas</cp:lastModifiedBy>
  <cp:revision>125</cp:revision>
  <dcterms:created xsi:type="dcterms:W3CDTF">2019-12-18T21:24:00Z</dcterms:created>
  <dcterms:modified xsi:type="dcterms:W3CDTF">2020-03-08T23:57:22Z</dcterms:modified>
</cp:coreProperties>
</file>